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NL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ex64_w5jSY&amp;feature=youtu.b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oedingscentrum.nl/nl/gezond-eten-met-de-schijf-van-vijf/hoeveel-en-wat-kan-ik-per-dag-eten-/wat-staat-niet-in-de-schijf-van-vijf-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Schijf van Vijf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 descr="Schijf-van-Vijf-kle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456" y="3522765"/>
            <a:ext cx="29845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3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BD32C-9346-4D03-9C7A-D86E9F87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/>
              <a:t>Link met intro</a:t>
            </a:r>
            <a:r>
              <a:rPr lang="nl-NL" sz="1800">
                <a:solidFill>
                  <a:srgbClr val="2C7C9F"/>
                </a:solidFill>
              </a:rPr>
              <a:t> film en hulpmiddel welk producten in de schijf van vijf horen</a:t>
            </a:r>
            <a:endParaRPr lang="nl-NL" sz="1800">
              <a:solidFill>
                <a:schemeClr val="tx1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B26478-0E3A-460C-A247-3F9B12894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275" y="3905250"/>
            <a:ext cx="8056563" cy="1500187"/>
          </a:xfrm>
        </p:spPr>
        <p:txBody>
          <a:bodyPr>
            <a:normAutofit/>
          </a:bodyPr>
          <a:lstStyle/>
          <a:p>
            <a:endParaRPr lang="nl-NL"/>
          </a:p>
          <a:p>
            <a:pPr marL="285750" indent="-285750">
              <a:buClr>
                <a:srgbClr val="6FB7D7"/>
              </a:buClr>
              <a:buFont typeface="Arial" pitchFamily="18" charset="2"/>
              <a:buChar char="•"/>
            </a:pPr>
            <a:r>
              <a:rPr lang="nl-NL">
                <a:hlinkClick r:id="rId2"/>
              </a:rPr>
              <a:t>https://www.youtube.com/watch?v=yex64_w5jSY&amp;feature=youtu.be</a:t>
            </a:r>
          </a:p>
          <a:p>
            <a:pPr marL="285750" indent="-285750">
              <a:buClr>
                <a:srgbClr val="6FB7D7"/>
              </a:buClr>
              <a:buFont typeface="Arial" pitchFamily="18" charset="2"/>
              <a:buChar char="•"/>
            </a:pPr>
            <a:endParaRPr lang="nl-NL"/>
          </a:p>
          <a:p>
            <a:pPr marL="285750" indent="-285750">
              <a:buClr>
                <a:srgbClr val="6FB7D7"/>
              </a:buClr>
              <a:buFont typeface="Arial" pitchFamily="18" charset="2"/>
              <a:buChar char="•"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418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rgbClr val="008000"/>
                </a:solidFill>
              </a:rPr>
              <a:t>Vak 1: Groente en fruit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/>
              <a:t>Verlaagt het risico op:</a:t>
            </a:r>
          </a:p>
          <a:p>
            <a:pPr lvl="1"/>
            <a:r>
              <a:rPr lang="nl-NL"/>
              <a:t>Hart en vaatziekten</a:t>
            </a:r>
          </a:p>
          <a:p>
            <a:pPr lvl="1"/>
            <a:r>
              <a:rPr lang="nl-NL"/>
              <a:t>Darmkanker</a:t>
            </a:r>
          </a:p>
          <a:p>
            <a:pPr lvl="1"/>
            <a:r>
              <a:rPr lang="nl-NL"/>
              <a:t>Diabetes type 2</a:t>
            </a:r>
          </a:p>
          <a:p>
            <a:r>
              <a:rPr lang="nl-NL"/>
              <a:t>Veel vitamine C, soms B</a:t>
            </a:r>
          </a:p>
          <a:p>
            <a:r>
              <a:rPr lang="nl-NL"/>
              <a:t>Groene groenten: IJzer</a:t>
            </a:r>
          </a:p>
          <a:p>
            <a:r>
              <a:rPr lang="nl-NL"/>
              <a:t>Veel vezels</a:t>
            </a:r>
          </a:p>
          <a:p>
            <a:r>
              <a:rPr lang="nl-NL"/>
              <a:t>Per dag 250 gram groente</a:t>
            </a:r>
          </a:p>
          <a:p>
            <a:r>
              <a:rPr lang="nl-NL"/>
              <a:t>Per dag 2 stuks fruit</a:t>
            </a:r>
          </a:p>
          <a:p>
            <a:endParaRPr lang="nl-NL"/>
          </a:p>
        </p:txBody>
      </p:sp>
      <p:pic>
        <p:nvPicPr>
          <p:cNvPr id="4" name="Afbeelding 3" descr="Boterham-met-paprika,-rauwkost-en-stamppot-rauwe-andijvie---kle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205" y="2500960"/>
            <a:ext cx="3696836" cy="268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42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4">
                    <a:lumMod val="40000"/>
                    <a:lumOff val="60000"/>
                  </a:schemeClr>
                </a:solidFill>
              </a:rPr>
              <a:t>Vak 2: smeer en bereidingsvetten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/>
              <a:t>Vetten</a:t>
            </a:r>
          </a:p>
          <a:p>
            <a:pPr lvl="1"/>
            <a:r>
              <a:rPr lang="nl-NL"/>
              <a:t>Onverzadigd (zachte vetten): Gezond</a:t>
            </a:r>
          </a:p>
          <a:p>
            <a:pPr lvl="1"/>
            <a:r>
              <a:rPr lang="nl-NL"/>
              <a:t>Verzadigd (harde vetten): Ongezond </a:t>
            </a:r>
          </a:p>
          <a:p>
            <a:r>
              <a:rPr lang="nl-NL"/>
              <a:t>Smeervetten: voor op brood</a:t>
            </a:r>
          </a:p>
          <a:p>
            <a:pPr lvl="1"/>
            <a:r>
              <a:rPr lang="nl-NL"/>
              <a:t>margarine, halvarine, dieetmargarine</a:t>
            </a:r>
          </a:p>
          <a:p>
            <a:pPr lvl="1"/>
            <a:r>
              <a:rPr lang="nl-NL"/>
              <a:t>Veel vitamine A, D en E</a:t>
            </a:r>
          </a:p>
          <a:p>
            <a:r>
              <a:rPr lang="nl-NL"/>
              <a:t>Bereidingsvetten: om te bakken en braden</a:t>
            </a:r>
          </a:p>
          <a:p>
            <a:pPr lvl="1"/>
            <a:r>
              <a:rPr lang="nl-NL"/>
              <a:t>Olie (geen vitamines)</a:t>
            </a:r>
          </a:p>
          <a:p>
            <a:pPr lvl="1"/>
            <a:r>
              <a:rPr lang="nl-NL"/>
              <a:t>Vloeibare margarine (vitamine A, D en E) </a:t>
            </a:r>
          </a:p>
          <a:p>
            <a:pPr lvl="1"/>
            <a:r>
              <a:rPr lang="nl-NL"/>
              <a:t>Vloeibaar bak en braadvet</a:t>
            </a:r>
          </a:p>
        </p:txBody>
      </p:sp>
    </p:spTree>
    <p:extLst>
      <p:ext uri="{BB962C8B-B14F-4D97-AF65-F5344CB8AC3E}">
        <p14:creationId xmlns:p14="http://schemas.microsoft.com/office/powerpoint/2010/main" val="167255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6">
                    <a:lumMod val="20000"/>
                    <a:lumOff val="80000"/>
                  </a:schemeClr>
                </a:solidFill>
              </a:rPr>
              <a:t>Vak 3: peulvruchten</a:t>
            </a:r>
            <a:br>
              <a:rPr lang="nl-NL" b="1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nl-NL" b="1">
                <a:solidFill>
                  <a:schemeClr val="accent6">
                    <a:lumMod val="20000"/>
                    <a:lumOff val="80000"/>
                  </a:schemeClr>
                </a:solidFill>
              </a:rPr>
              <a:t>vis, vlees, ei, noten, zuivel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/>
              <a:t>Plantaardig:</a:t>
            </a:r>
          </a:p>
          <a:p>
            <a:pPr lvl="1"/>
            <a:r>
              <a:rPr lang="nl-NL"/>
              <a:t>Peulvruchten: vezels, vitamine B</a:t>
            </a:r>
          </a:p>
          <a:p>
            <a:pPr lvl="1"/>
            <a:r>
              <a:rPr lang="nl-NL"/>
              <a:t>Noten: onverzadigd vet</a:t>
            </a:r>
          </a:p>
          <a:p>
            <a:r>
              <a:rPr lang="nl-NL"/>
              <a:t>Dierlijk:</a:t>
            </a:r>
          </a:p>
          <a:p>
            <a:pPr lvl="1"/>
            <a:r>
              <a:rPr lang="nl-NL"/>
              <a:t>Vlees: IJzer, vitamine B (75 gram per dag)</a:t>
            </a:r>
          </a:p>
          <a:p>
            <a:pPr lvl="2"/>
            <a:r>
              <a:rPr lang="nl-NL"/>
              <a:t>Rood vlees is ongezond</a:t>
            </a:r>
          </a:p>
          <a:p>
            <a:pPr lvl="2"/>
            <a:r>
              <a:rPr lang="nl-NL"/>
              <a:t>Verzadigd vet</a:t>
            </a:r>
          </a:p>
          <a:p>
            <a:pPr lvl="1"/>
            <a:r>
              <a:rPr lang="nl-NL"/>
              <a:t>Vis: onverzadigd vet, vitamine A en D (75 gram per dag)</a:t>
            </a:r>
          </a:p>
          <a:p>
            <a:pPr lvl="1"/>
            <a:r>
              <a:rPr lang="nl-NL"/>
              <a:t>Ei: vitamine A en D, cholesterol</a:t>
            </a:r>
          </a:p>
          <a:p>
            <a:pPr lvl="1"/>
            <a:r>
              <a:rPr lang="nl-NL"/>
              <a:t>Zuivel (melk en kaas): kalk, vitamine A en D </a:t>
            </a:r>
          </a:p>
          <a:p>
            <a:pPr lvl="2"/>
            <a:r>
              <a:rPr lang="nl-NL"/>
              <a:t>(1/2 liter per dag)</a:t>
            </a:r>
          </a:p>
          <a:p>
            <a:pPr lvl="2"/>
            <a:r>
              <a:rPr lang="nl-NL"/>
              <a:t>Kies vooral de halfvolle en magere varianten</a:t>
            </a:r>
          </a:p>
          <a:p>
            <a:pPr marL="0" indent="0">
              <a:buNone/>
            </a:pPr>
            <a:endParaRPr lang="nl-NL"/>
          </a:p>
          <a:p>
            <a:pPr marL="349250" lvl="1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15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rgbClr val="FF6600"/>
                </a:solidFill>
              </a:rPr>
              <a:t>Vak 4: graanproducten, brood en aardappels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/>
              <a:t>Volkorenbrood</a:t>
            </a:r>
          </a:p>
          <a:p>
            <a:pPr lvl="1"/>
            <a:r>
              <a:rPr lang="nl-NL"/>
              <a:t>Koolhydraten, eiwit, vitamine B, IJzer, vezels</a:t>
            </a:r>
          </a:p>
          <a:p>
            <a:r>
              <a:rPr lang="nl-NL"/>
              <a:t>Volkoren pasta (macaroni, spaghetti etc.)</a:t>
            </a:r>
          </a:p>
          <a:p>
            <a:pPr lvl="1"/>
            <a:r>
              <a:rPr lang="nl-NL"/>
              <a:t>Koolhydraten, eiwit, vitamine B, IJzer, vezels</a:t>
            </a:r>
          </a:p>
          <a:p>
            <a:r>
              <a:rPr lang="nl-NL"/>
              <a:t>Zilvervliesrijst </a:t>
            </a:r>
          </a:p>
          <a:p>
            <a:pPr lvl="1"/>
            <a:r>
              <a:rPr lang="nl-NL"/>
              <a:t>Koolhydraten, vitamine B, IJzer, vezels</a:t>
            </a:r>
          </a:p>
          <a:p>
            <a:r>
              <a:rPr lang="nl-NL"/>
              <a:t>Aardappels:</a:t>
            </a:r>
          </a:p>
          <a:p>
            <a:pPr lvl="1"/>
            <a:r>
              <a:rPr lang="nl-NL"/>
              <a:t>Koolhydraten, vitamine B</a:t>
            </a:r>
          </a:p>
          <a:p>
            <a:endParaRPr lang="nl-NL"/>
          </a:p>
          <a:p>
            <a:r>
              <a:rPr lang="nl-NL"/>
              <a:t>Geven verzadigd gevoel</a:t>
            </a:r>
          </a:p>
          <a:p>
            <a:r>
              <a:rPr lang="nl-NL"/>
              <a:t>Je mag er veel van eten</a:t>
            </a:r>
          </a:p>
        </p:txBody>
      </p:sp>
    </p:spTree>
    <p:extLst>
      <p:ext uri="{BB962C8B-B14F-4D97-AF65-F5344CB8AC3E}">
        <p14:creationId xmlns:p14="http://schemas.microsoft.com/office/powerpoint/2010/main" val="340484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tx2">
                    <a:lumMod val="25000"/>
                    <a:lumOff val="75000"/>
                  </a:schemeClr>
                </a:solidFill>
              </a:rPr>
              <a:t>Vak 5: Dranken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/>
              <a:t>Wel:</a:t>
            </a:r>
          </a:p>
          <a:p>
            <a:pPr lvl="1"/>
            <a:r>
              <a:rPr lang="nl-NL"/>
              <a:t>Water</a:t>
            </a:r>
          </a:p>
          <a:p>
            <a:pPr lvl="1"/>
            <a:r>
              <a:rPr lang="nl-NL"/>
              <a:t>Thee (zonder suiker)</a:t>
            </a:r>
          </a:p>
          <a:p>
            <a:pPr lvl="1"/>
            <a:r>
              <a:rPr lang="nl-NL"/>
              <a:t>Koffie (zonder suiker)</a:t>
            </a:r>
          </a:p>
          <a:p>
            <a:pPr lvl="1"/>
            <a:r>
              <a:rPr lang="nl-NL"/>
              <a:t>Melk (halfvol)</a:t>
            </a:r>
          </a:p>
          <a:p>
            <a:r>
              <a:rPr lang="nl-NL"/>
              <a:t>Niet:</a:t>
            </a:r>
          </a:p>
          <a:p>
            <a:pPr lvl="1"/>
            <a:r>
              <a:rPr lang="nl-NL"/>
              <a:t>vruchtensappen</a:t>
            </a:r>
          </a:p>
          <a:p>
            <a:pPr lvl="1"/>
            <a:r>
              <a:rPr lang="nl-NL" err="1"/>
              <a:t>Groentensappen</a:t>
            </a:r>
            <a:endParaRPr lang="nl-NL"/>
          </a:p>
          <a:p>
            <a:pPr lvl="1"/>
            <a:r>
              <a:rPr lang="nl-NL"/>
              <a:t>Light frisdranken</a:t>
            </a:r>
          </a:p>
          <a:p>
            <a:pPr lvl="1"/>
            <a:r>
              <a:rPr lang="nl-NL"/>
              <a:t>Alcohol </a:t>
            </a:r>
          </a:p>
          <a:p>
            <a:pPr lvl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3711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Grote en kleine vakken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Grote vakken: je mag er veel van eten</a:t>
            </a:r>
          </a:p>
          <a:p>
            <a:pPr lvl="1"/>
            <a:r>
              <a:rPr lang="nl-NL"/>
              <a:t>Groente/fruit </a:t>
            </a:r>
          </a:p>
          <a:p>
            <a:pPr lvl="1"/>
            <a:r>
              <a:rPr lang="nl-NL"/>
              <a:t>brood/peulvruchten/granen</a:t>
            </a:r>
          </a:p>
          <a:p>
            <a:r>
              <a:rPr lang="nl-NL"/>
              <a:t>Kleine vakken: je mag er niet teveel eten</a:t>
            </a:r>
          </a:p>
          <a:p>
            <a:pPr lvl="1"/>
            <a:r>
              <a:rPr lang="nl-NL"/>
              <a:t>Dranken</a:t>
            </a:r>
          </a:p>
          <a:p>
            <a:pPr lvl="1"/>
            <a:r>
              <a:rPr lang="nl-NL"/>
              <a:t>Vlees/vis/ei/zuivel/noten</a:t>
            </a:r>
          </a:p>
          <a:p>
            <a:r>
              <a:rPr lang="nl-NL"/>
              <a:t>Kleinste vak: gebruik hiervan weinig</a:t>
            </a:r>
          </a:p>
          <a:p>
            <a:pPr lvl="1"/>
            <a:r>
              <a:rPr lang="nl-NL"/>
              <a:t>Smeer en bereidingsvetten</a:t>
            </a:r>
          </a:p>
        </p:txBody>
      </p:sp>
    </p:spTree>
    <p:extLst>
      <p:ext uri="{BB962C8B-B14F-4D97-AF65-F5344CB8AC3E}">
        <p14:creationId xmlns:p14="http://schemas.microsoft.com/office/powerpoint/2010/main" val="310298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C1EE3E-827A-47ED-9ECE-D82C94B1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Voedingsmiddelen verdelen in vijf vakken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12D888-8179-4A20-A21F-27E01CC9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/>
              <a:t>Op vijf tafels gekleurd papier passend bij het vak en één tafel voor producten die niet in de schijf van vijf horen.</a:t>
            </a:r>
          </a:p>
          <a:p>
            <a:pPr marL="0" indent="0">
              <a:buNone/>
            </a:pPr>
            <a:r>
              <a:rPr lang="nl-NL"/>
              <a:t>Leerlingen verdelen producten.</a:t>
            </a:r>
          </a:p>
          <a:p>
            <a:pPr marL="0" indent="0">
              <a:buNone/>
            </a:pPr>
            <a:r>
              <a:rPr lang="nl-NL" sz="1200"/>
              <a:t>Handige link om te bekijken wat wel en niet in de schijf hoort:</a:t>
            </a:r>
          </a:p>
          <a:p>
            <a:pPr marL="285750" indent="-285750" algn="ctr">
              <a:spcBef>
                <a:spcPts val="300"/>
              </a:spcBef>
              <a:buClr>
                <a:srgbClr val="6FB7D7"/>
              </a:buClr>
              <a:buFont typeface="Wingdings 2"/>
              <a:buChar char=""/>
            </a:pPr>
            <a:r>
              <a:rPr lang="nl-NL" sz="1200" u="sng">
                <a:hlinkClick r:id="rId2"/>
              </a:rPr>
              <a:t>https://www.voedingscentrum.nl/nl/gezond-eten-met-de-schijf-van-vijf/hoeveel-en-wat-kan-ik-per-dag-eten-/wat-staat-niet-in-de-schijf-van-vijf-.aspx</a:t>
            </a:r>
            <a:endParaRPr lang="en-US" sz="1200"/>
          </a:p>
          <a:p>
            <a:pPr marL="285750" indent="-285750" algn="ctr">
              <a:spcBef>
                <a:spcPts val="300"/>
              </a:spcBef>
              <a:buClr>
                <a:srgbClr val="6FB7D7"/>
              </a:buClr>
              <a:buFont typeface="Wingdings 2"/>
              <a:buChar char=""/>
            </a:pPr>
            <a:r>
              <a:rPr lang="nl-NL" sz="1200" u="sng"/>
              <a:t>De schijf van vijf in een notendop, staat in </a:t>
            </a:r>
            <a:r>
              <a:rPr lang="nl-NL" sz="1200" u="sng" err="1"/>
              <a:t>onedrive</a:t>
            </a:r>
            <a:r>
              <a:rPr lang="nl-NL" sz="1200" u="sng"/>
              <a:t>.</a:t>
            </a:r>
          </a:p>
          <a:p>
            <a:pPr mar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endParaRPr lang="nl-NL"/>
          </a:p>
          <a:p>
            <a:pPr mar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2909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esj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</Words>
  <Application>Microsoft Office PowerPoint</Application>
  <PresentationFormat>Diavoorstelling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Briesje</vt:lpstr>
      <vt:lpstr>Schijf van Vijf</vt:lpstr>
      <vt:lpstr>Link met intro film en hulpmiddel welk producten in de schijf van vijf horen</vt:lpstr>
      <vt:lpstr>Vak 1: Groente en fruit</vt:lpstr>
      <vt:lpstr>Vak 2: smeer en bereidingsvetten</vt:lpstr>
      <vt:lpstr>Vak 3: peulvruchten vis, vlees, ei, noten, zuivel</vt:lpstr>
      <vt:lpstr>Vak 4: graanproducten, brood en aardappels</vt:lpstr>
      <vt:lpstr>Vak 5: Dranken</vt:lpstr>
      <vt:lpstr>Grote en kleine vakken</vt:lpstr>
      <vt:lpstr>Voedingsmiddelen verdelen in vijf vakken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Schijf van Vijf</dc:title>
  <dc:creator>Marleen Tielbeke</dc:creator>
  <cp:lastModifiedBy>Marleen Tielbeke</cp:lastModifiedBy>
  <cp:revision>3</cp:revision>
  <dcterms:modified xsi:type="dcterms:W3CDTF">2018-03-08T11:11:42Z</dcterms:modified>
</cp:coreProperties>
</file>